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291" r:id="rId4"/>
    <p:sldId id="301" r:id="rId5"/>
    <p:sldId id="302" r:id="rId6"/>
    <p:sldId id="310" r:id="rId7"/>
    <p:sldId id="312" r:id="rId8"/>
    <p:sldId id="313" r:id="rId9"/>
    <p:sldId id="303" r:id="rId10"/>
    <p:sldId id="311" r:id="rId11"/>
    <p:sldId id="304" r:id="rId12"/>
    <p:sldId id="314" r:id="rId13"/>
    <p:sldId id="319" r:id="rId14"/>
    <p:sldId id="320" r:id="rId15"/>
    <p:sldId id="321" r:id="rId16"/>
    <p:sldId id="32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E3E"/>
    <a:srgbClr val="BFA37B"/>
    <a:srgbClr val="BD9F79"/>
    <a:srgbClr val="B39F83"/>
    <a:srgbClr val="BE9F76"/>
    <a:srgbClr val="BE9F77"/>
    <a:srgbClr val="D3D3D3"/>
    <a:srgbClr val="D2D2D2"/>
    <a:srgbClr val="BC9F78"/>
    <a:srgbClr val="BF9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6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9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7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33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6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6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87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9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8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DC579-DA41-4FE4-8F22-70284A54F454}" type="datetimeFigureOut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0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B5C657C-2AA6-4E67-9FAC-1ECB0022E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 flipH="1">
            <a:off x="-5" y="0"/>
            <a:ext cx="12192000" cy="6858000"/>
          </a:xfrm>
          <a:prstGeom prst="rect">
            <a:avLst/>
          </a:prstGeom>
        </p:spPr>
      </p:pic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CF665F27-AB11-47B6-9F07-3E65CFCC6DAD}"/>
              </a:ext>
            </a:extLst>
          </p:cNvPr>
          <p:cNvSpPr/>
          <p:nvPr/>
        </p:nvSpPr>
        <p:spPr>
          <a:xfrm rot="5400000">
            <a:off x="1604959" y="-1614488"/>
            <a:ext cx="6229352" cy="9439280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729FD779-6DFA-4D42-9060-93AB4317FAEF}"/>
              </a:ext>
            </a:extLst>
          </p:cNvPr>
          <p:cNvSpPr/>
          <p:nvPr/>
        </p:nvSpPr>
        <p:spPr>
          <a:xfrm rot="16200000">
            <a:off x="8020051" y="2686049"/>
            <a:ext cx="3352800" cy="4991101"/>
          </a:xfrm>
          <a:prstGeom prst="rtTriangle">
            <a:avLst/>
          </a:prstGeom>
          <a:solidFill>
            <a:srgbClr val="3E3E3E"/>
          </a:solidFill>
          <a:ln>
            <a:solidFill>
              <a:srgbClr val="3E3E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360D448-C943-4BAC-A79C-EEAA19B36B16}"/>
              </a:ext>
            </a:extLst>
          </p:cNvPr>
          <p:cNvSpPr/>
          <p:nvPr/>
        </p:nvSpPr>
        <p:spPr>
          <a:xfrm rot="3409474">
            <a:off x="5522048" y="-2391350"/>
            <a:ext cx="333375" cy="9358442"/>
          </a:xfrm>
          <a:prstGeom prst="rect">
            <a:avLst/>
          </a:prstGeom>
          <a:solidFill>
            <a:srgbClr val="D2D2D2"/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B9DCBE0-6BC0-439D-A5B9-B4DFDC50F380}"/>
              </a:ext>
            </a:extLst>
          </p:cNvPr>
          <p:cNvSpPr/>
          <p:nvPr/>
        </p:nvSpPr>
        <p:spPr>
          <a:xfrm rot="5400000">
            <a:off x="-212776" y="3356903"/>
            <a:ext cx="3085221" cy="2659674"/>
          </a:xfrm>
          <a:prstGeom prst="triangle">
            <a:avLst>
              <a:gd name="adj" fmla="val 42282"/>
            </a:avLst>
          </a:prstGeom>
          <a:solidFill>
            <a:srgbClr val="BE9F77"/>
          </a:solidFill>
          <a:ln>
            <a:solidFill>
              <a:srgbClr val="BE9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5869E-36B0-4DC2-B920-8D457AF20E32}"/>
              </a:ext>
            </a:extLst>
          </p:cNvPr>
          <p:cNvSpPr txBox="1"/>
          <p:nvPr/>
        </p:nvSpPr>
        <p:spPr>
          <a:xfrm>
            <a:off x="780051" y="882869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포트폴리오</a:t>
            </a:r>
            <a:endParaRPr lang="ko-KR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DC2A4-B9A6-4E03-9309-14668C43E8A5}"/>
              </a:ext>
            </a:extLst>
          </p:cNvPr>
          <p:cNvSpPr txBox="1"/>
          <p:nvPr/>
        </p:nvSpPr>
        <p:spPr>
          <a:xfrm>
            <a:off x="3893126" y="1908056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지원자 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김홍일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5282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39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(Android)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페이지 디자인 및 기능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2792623" y="5727578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3. 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알람이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울리는 화면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6763645" y="5721289"/>
            <a:ext cx="2303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4. 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알람을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끄기위한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미니 게임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BFC212-2CB2-4D35-99CD-BE0884AE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98" y="1476375"/>
            <a:ext cx="2337321" cy="3905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BC9AE2-5036-45AB-A0D4-887CE146E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99" y="1473534"/>
            <a:ext cx="2337321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134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39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(Android)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페이지 디자인 및 </a:t>
            </a:r>
            <a:r>
              <a:rPr lang="ko-KR" altLang="en-US" sz="2000" dirty="0" smtClean="0"/>
              <a:t>기능</a:t>
            </a:r>
            <a:endParaRPr lang="en-US" altLang="ko-KR" sz="2000" dirty="0"/>
          </a:p>
        </p:txBody>
      </p:sp>
      <p:sp>
        <p:nvSpPr>
          <p:cNvPr id="5" name="사각형: 둥근 모서리 2">
            <a:extLst>
              <a:ext uri="{FF2B5EF4-FFF2-40B4-BE49-F238E27FC236}">
                <a16:creationId xmlns:a16="http://schemas.microsoft.com/office/drawing/2014/main" id="{419AFE8D-D626-4C3C-B95B-62C232C5C2DF}"/>
              </a:ext>
            </a:extLst>
          </p:cNvPr>
          <p:cNvSpPr/>
          <p:nvPr/>
        </p:nvSpPr>
        <p:spPr>
          <a:xfrm>
            <a:off x="5051252" y="1425619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Alarmadd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로 </a:t>
            </a:r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넘어감과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동시에 </a:t>
            </a:r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ListViewItem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생성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1E3301-64B3-44B3-93B0-12C3A6514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263971" y="1927401"/>
            <a:ext cx="2522219" cy="3897398"/>
          </a:xfrm>
          <a:prstGeom prst="rect">
            <a:avLst/>
          </a:prstGeom>
        </p:spPr>
      </p:pic>
      <p:sp>
        <p:nvSpPr>
          <p:cNvPr id="7" name="사각형: 둥근 모서리 7">
            <a:extLst>
              <a:ext uri="{FF2B5EF4-FFF2-40B4-BE49-F238E27FC236}">
                <a16:creationId xmlns:a16="http://schemas.microsoft.com/office/drawing/2014/main" id="{7B1700E0-E0D6-4597-AD8E-B709838F4B25}"/>
              </a:ext>
            </a:extLst>
          </p:cNvPr>
          <p:cNvSpPr/>
          <p:nvPr/>
        </p:nvSpPr>
        <p:spPr>
          <a:xfrm>
            <a:off x="5051252" y="5710574"/>
            <a:ext cx="5657302" cy="5644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AlarmService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는 </a:t>
            </a:r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알람화면을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띄어준다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8" name="사각형: 둥근 모서리 8">
            <a:extLst>
              <a:ext uri="{FF2B5EF4-FFF2-40B4-BE49-F238E27FC236}">
                <a16:creationId xmlns:a16="http://schemas.microsoft.com/office/drawing/2014/main" id="{0D68785B-23C3-470E-AAB7-1165310F9E36}"/>
              </a:ext>
            </a:extLst>
          </p:cNvPr>
          <p:cNvSpPr/>
          <p:nvPr/>
        </p:nvSpPr>
        <p:spPr>
          <a:xfrm>
            <a:off x="5051252" y="2282610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Add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로 넘어가서 설정 값을 받은 뒤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DB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에 넣어준다</a:t>
            </a:r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id="{F9CA3CE5-B994-436D-B509-B36CB295882B}"/>
              </a:ext>
            </a:extLst>
          </p:cNvPr>
          <p:cNvSpPr/>
          <p:nvPr/>
        </p:nvSpPr>
        <p:spPr>
          <a:xfrm>
            <a:off x="5051252" y="3139601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Add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가 </a:t>
            </a:r>
            <a:r>
              <a:rPr lang="en-US" altLang="ko-KR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DB</a:t>
            </a:r>
            <a:r>
              <a:rPr lang="ko-KR" altLang="en-US" smtClean="0">
                <a:latin typeface="HY엽서L" panose="02030600000101010101" pitchFamily="18" charset="-127"/>
                <a:ea typeface="HY엽서L" panose="02030600000101010101" pitchFamily="18" charset="-127"/>
              </a:rPr>
              <a:t>로 설정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값을 넘겨준다</a:t>
            </a:r>
          </a:p>
        </p:txBody>
      </p:sp>
      <p:sp>
        <p:nvSpPr>
          <p:cNvPr id="10" name="사각형: 둥근 모서리 10">
            <a:extLst>
              <a:ext uri="{FF2B5EF4-FFF2-40B4-BE49-F238E27FC236}">
                <a16:creationId xmlns:a16="http://schemas.microsoft.com/office/drawing/2014/main" id="{E4842100-AF7E-434E-9A6F-78EE079C2742}"/>
              </a:ext>
            </a:extLst>
          </p:cNvPr>
          <p:cNvSpPr/>
          <p:nvPr/>
        </p:nvSpPr>
        <p:spPr>
          <a:xfrm>
            <a:off x="5051252" y="3996592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AlarmReceiver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가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DB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의 정보를 비교한다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1" name="사각형: 둥근 모서리 11">
            <a:extLst>
              <a:ext uri="{FF2B5EF4-FFF2-40B4-BE49-F238E27FC236}">
                <a16:creationId xmlns:a16="http://schemas.microsoft.com/office/drawing/2014/main" id="{3348D8E3-F475-4951-BD82-91E5BB6A0A58}"/>
              </a:ext>
            </a:extLst>
          </p:cNvPr>
          <p:cNvSpPr/>
          <p:nvPr/>
        </p:nvSpPr>
        <p:spPr>
          <a:xfrm>
            <a:off x="5051252" y="4853583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조건 만족 시 </a:t>
            </a:r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AlarmService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2228399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195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FX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페이지 디자인 및 </a:t>
            </a:r>
            <a:r>
              <a:rPr lang="ko-KR" altLang="en-US" sz="2000" dirty="0" smtClean="0"/>
              <a:t>기능</a:t>
            </a:r>
            <a:endParaRPr lang="en-US" altLang="ko-KR" sz="2000" dirty="0"/>
          </a:p>
        </p:txBody>
      </p:sp>
      <p:grpSp>
        <p:nvGrpSpPr>
          <p:cNvPr id="2" name="그룹 1"/>
          <p:cNvGrpSpPr/>
          <p:nvPr/>
        </p:nvGrpSpPr>
        <p:grpSpPr>
          <a:xfrm>
            <a:off x="2423260" y="2042670"/>
            <a:ext cx="7324726" cy="2978180"/>
            <a:chOff x="2532797" y="2042670"/>
            <a:chExt cx="7324726" cy="297818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C105BDA-1140-4D80-9AA7-00A9E178FC78}"/>
                </a:ext>
              </a:extLst>
            </p:cNvPr>
            <p:cNvSpPr/>
            <p:nvPr/>
          </p:nvSpPr>
          <p:spPr>
            <a:xfrm>
              <a:off x="2532797" y="2574745"/>
              <a:ext cx="1857375" cy="1263073"/>
            </a:xfrm>
            <a:prstGeom prst="rect">
              <a:avLst/>
            </a:prstGeom>
            <a:solidFill>
              <a:srgbClr val="E96A63"/>
            </a:solidFill>
            <a:ln w="57150">
              <a:solidFill>
                <a:srgbClr val="E96A63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FE38029-6A5F-445B-B5DD-2ACD48347DEA}"/>
                </a:ext>
              </a:extLst>
            </p:cNvPr>
            <p:cNvSpPr/>
            <p:nvPr/>
          </p:nvSpPr>
          <p:spPr>
            <a:xfrm>
              <a:off x="5407988" y="2557735"/>
              <a:ext cx="1857375" cy="1263073"/>
            </a:xfrm>
            <a:prstGeom prst="rect">
              <a:avLst/>
            </a:prstGeom>
            <a:solidFill>
              <a:srgbClr val="F39863"/>
            </a:solidFill>
            <a:ln w="57150">
              <a:solidFill>
                <a:srgbClr val="F39863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7" name="그림 16" descr="개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95459127-D46C-4649-B9EA-1DB59CB04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449" y="2730920"/>
              <a:ext cx="920452" cy="92045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D2CBE27-4734-4CF8-8DB9-E33561555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063" y="2700735"/>
              <a:ext cx="1014842" cy="101484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06B127-2BA1-4644-AA5E-864CC79906CB}"/>
                </a:ext>
              </a:extLst>
            </p:cNvPr>
            <p:cNvSpPr txBox="1"/>
            <p:nvPr/>
          </p:nvSpPr>
          <p:spPr>
            <a:xfrm>
              <a:off x="3173585" y="2083492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rgbClr val="D1EAFF"/>
                  </a:solidFill>
                  <a:effectLst>
                    <a:outerShdw blurRad="38100" dist="38100" dir="8100000" algn="tr" rotWithShape="0">
                      <a:prstClr val="black">
                        <a:alpha val="23000"/>
                      </a:prstClr>
                    </a:outerShdw>
                  </a:effectLst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rgbClr val="E96A63"/>
                  </a:solidFill>
                </a:rPr>
                <a:t>01</a:t>
              </a:r>
              <a:endParaRPr lang="ko-KR" altLang="en-US" dirty="0">
                <a:solidFill>
                  <a:srgbClr val="E96A63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549F88-630D-4FB5-93F0-9DAB3B4A8E5D}"/>
                </a:ext>
              </a:extLst>
            </p:cNvPr>
            <p:cNvSpPr txBox="1"/>
            <p:nvPr/>
          </p:nvSpPr>
          <p:spPr>
            <a:xfrm>
              <a:off x="6048777" y="2042670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rgbClr val="FAC76C"/>
                  </a:solidFill>
                  <a:effectLst>
                    <a:outerShdw blurRad="38100" dist="38100" dir="8100000" algn="tr" rotWithShape="0">
                      <a:prstClr val="black">
                        <a:alpha val="23000"/>
                      </a:prstClr>
                    </a:outerShdw>
                  </a:effectLst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rgbClr val="F39863"/>
                  </a:solidFill>
                </a:rPr>
                <a:t>02</a:t>
              </a:r>
              <a:endParaRPr lang="ko-KR" altLang="en-US" dirty="0">
                <a:solidFill>
                  <a:srgbClr val="F39863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8E2AD-63D8-41DC-97D3-5428FFC25475}"/>
                </a:ext>
              </a:extLst>
            </p:cNvPr>
            <p:cNvSpPr txBox="1"/>
            <p:nvPr/>
          </p:nvSpPr>
          <p:spPr>
            <a:xfrm>
              <a:off x="2638181" y="4097520"/>
              <a:ext cx="1646605" cy="443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solidFill>
                    <a:schemeClr val="bg1"/>
                  </a:solidFill>
                  <a:latin typeface="Rix오늘의만화 B" pitchFamily="18" charset="-127"/>
                  <a:ea typeface="Rix오늘의만화 B" pitchFamily="18" charset="-127"/>
                </a:rPr>
                <a:t>지각비</a:t>
              </a:r>
              <a:r>
                <a:rPr lang="ko-KR" altLang="en-US" dirty="0" smtClean="0">
                  <a:solidFill>
                    <a:schemeClr val="bg1"/>
                  </a:solidFill>
                  <a:latin typeface="Rix오늘의만화 B" pitchFamily="18" charset="-127"/>
                  <a:ea typeface="Rix오늘의만화 B" pitchFamily="18" charset="-127"/>
                </a:rPr>
                <a:t> 계산기</a:t>
              </a:r>
              <a:endParaRPr lang="en-US" altLang="ko-KR" dirty="0">
                <a:solidFill>
                  <a:schemeClr val="bg1"/>
                </a:solidFill>
                <a:latin typeface="Rix오늘의만화 B" pitchFamily="18" charset="-127"/>
                <a:ea typeface="Rix오늘의만화 B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E15D8E-BA7F-45CB-896F-A1D24A5393C9}"/>
                </a:ext>
              </a:extLst>
            </p:cNvPr>
            <p:cNvSpPr txBox="1"/>
            <p:nvPr/>
          </p:nvSpPr>
          <p:spPr>
            <a:xfrm>
              <a:off x="5667260" y="4097520"/>
              <a:ext cx="13388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bg1"/>
                  </a:solidFill>
                  <a:latin typeface="Rix오늘의만화 B" pitchFamily="18" charset="-127"/>
                  <a:ea typeface="Rix오늘의만화 B" pitchFamily="18" charset="-127"/>
                </a:rPr>
                <a:t>비트 </a:t>
              </a:r>
              <a:endParaRPr lang="en-US" altLang="ko-KR" dirty="0" smtClean="0">
                <a:solidFill>
                  <a:schemeClr val="bg1"/>
                </a:solidFill>
                <a:latin typeface="Rix오늘의만화 B" pitchFamily="18" charset="-127"/>
                <a:ea typeface="Rix오늘의만화 B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solidFill>
                    <a:schemeClr val="bg1"/>
                  </a:solidFill>
                  <a:latin typeface="Rix오늘의만화 B" pitchFamily="18" charset="-127"/>
                  <a:ea typeface="Rix오늘의만화 B" pitchFamily="18" charset="-127"/>
                </a:rPr>
                <a:t>맛스타그램</a:t>
              </a:r>
              <a:endParaRPr lang="en-US" altLang="ko-KR" dirty="0">
                <a:solidFill>
                  <a:schemeClr val="bg1"/>
                </a:solidFill>
                <a:latin typeface="Rix오늘의만화 B" pitchFamily="18" charset="-127"/>
                <a:ea typeface="Rix오늘의만화 B" pitchFamily="18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C105BDA-1140-4D80-9AA7-00A9E178FC78}"/>
                </a:ext>
              </a:extLst>
            </p:cNvPr>
            <p:cNvSpPr/>
            <p:nvPr/>
          </p:nvSpPr>
          <p:spPr>
            <a:xfrm>
              <a:off x="8000148" y="2555694"/>
              <a:ext cx="1857375" cy="1263073"/>
            </a:xfrm>
            <a:prstGeom prst="rect">
              <a:avLst/>
            </a:prstGeom>
            <a:solidFill>
              <a:srgbClr val="E96A63"/>
            </a:solidFill>
            <a:ln w="57150">
              <a:solidFill>
                <a:srgbClr val="E96A63"/>
              </a:solidFill>
            </a:ln>
            <a:effectLst>
              <a:outerShdw blurRad="38100" dist="38100" dir="8100000" algn="tr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D2CBE27-4734-4CF8-8DB9-E33561555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578" y="2681684"/>
              <a:ext cx="1014842" cy="101484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806B127-2BA1-4644-AA5E-864CC79906CB}"/>
                </a:ext>
              </a:extLst>
            </p:cNvPr>
            <p:cNvSpPr txBox="1"/>
            <p:nvPr/>
          </p:nvSpPr>
          <p:spPr>
            <a:xfrm>
              <a:off x="8649100" y="2064441"/>
              <a:ext cx="5757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solidFill>
                    <a:srgbClr val="D1EAFF"/>
                  </a:solidFill>
                  <a:effectLst>
                    <a:outerShdw blurRad="38100" dist="38100" dir="8100000" algn="tr" rotWithShape="0">
                      <a:prstClr val="black">
                        <a:alpha val="23000"/>
                      </a:prstClr>
                    </a:outerShdw>
                  </a:effectLst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defRPr>
              </a:lvl1pPr>
            </a:lstStyle>
            <a:p>
              <a:r>
                <a:rPr lang="en-US" altLang="ko-KR" dirty="0" smtClean="0">
                  <a:solidFill>
                    <a:srgbClr val="E96A63"/>
                  </a:solidFill>
                </a:rPr>
                <a:t>03</a:t>
              </a:r>
              <a:endParaRPr lang="ko-KR" altLang="en-US" dirty="0">
                <a:solidFill>
                  <a:srgbClr val="E96A6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FD8E2AD-63D8-41DC-97D3-5428FFC25475}"/>
                </a:ext>
              </a:extLst>
            </p:cNvPr>
            <p:cNvSpPr txBox="1"/>
            <p:nvPr/>
          </p:nvSpPr>
          <p:spPr>
            <a:xfrm>
              <a:off x="8335033" y="4097520"/>
              <a:ext cx="1187604" cy="4431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err="1" smtClean="0">
                  <a:solidFill>
                    <a:schemeClr val="bg1"/>
                  </a:solidFill>
                  <a:latin typeface="Rix오늘의만화 B" pitchFamily="18" charset="-127"/>
                  <a:ea typeface="Rix오늘의만화 B" pitchFamily="18" charset="-127"/>
                </a:rPr>
                <a:t>랜덤뽑기</a:t>
              </a:r>
              <a:endParaRPr lang="en-US" altLang="ko-KR" dirty="0">
                <a:solidFill>
                  <a:schemeClr val="bg1"/>
                </a:solidFill>
                <a:latin typeface="Rix오늘의만화 B" pitchFamily="18" charset="-127"/>
                <a:ea typeface="Rix오늘의만화 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2209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195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FX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페이지 디자인 및 </a:t>
            </a:r>
            <a:r>
              <a:rPr lang="ko-KR" altLang="en-US" sz="2000" dirty="0" smtClean="0"/>
              <a:t>기능</a:t>
            </a:r>
            <a:endParaRPr lang="en-US" altLang="ko-KR" sz="20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r="50328" b="3376"/>
          <a:stretch>
            <a:fillRect/>
          </a:stretch>
        </p:blipFill>
        <p:spPr bwMode="auto">
          <a:xfrm>
            <a:off x="971547" y="1803576"/>
            <a:ext cx="8368238" cy="4632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3739252" y="1206102"/>
            <a:ext cx="2757486" cy="482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나눔 고딕"/>
                <a:ea typeface="Rix오늘의만화 B" pitchFamily="18" charset="-127"/>
              </a:rPr>
              <a:t>자바</a:t>
            </a:r>
            <a:r>
              <a:rPr lang="en-US" altLang="ko-KR" sz="2000" dirty="0" smtClean="0">
                <a:latin typeface="나눔 고딕"/>
                <a:ea typeface="Rix오늘의만화 B" pitchFamily="18" charset="-127"/>
              </a:rPr>
              <a:t>FX Scene Builder</a:t>
            </a:r>
            <a:endParaRPr lang="en-US" altLang="ko-KR" sz="2000" dirty="0">
              <a:latin typeface="나눔 고딕"/>
              <a:ea typeface="Rix오늘의만화 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39275" y="3535072"/>
            <a:ext cx="2666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 고딕"/>
                <a:ea typeface="Rix오늘의만화 B" pitchFamily="18" charset="-127"/>
              </a:rPr>
              <a:t>FX</a:t>
            </a:r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 </a:t>
            </a:r>
            <a:r>
              <a:rPr lang="en-US" altLang="ko-KR" sz="1600" dirty="0" err="1" smtClean="0">
                <a:latin typeface="나눔 고딕"/>
                <a:ea typeface="Rix오늘의만화 B" pitchFamily="18" charset="-127"/>
              </a:rPr>
              <a:t>SceneBuilder</a:t>
            </a:r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를</a:t>
            </a:r>
            <a:endParaRPr lang="en-US" altLang="ko-KR" sz="1600" dirty="0" smtClean="0">
              <a:latin typeface="나눔 고딕"/>
              <a:ea typeface="Rix오늘의만화 B" pitchFamily="18" charset="-127"/>
            </a:endParaRPr>
          </a:p>
          <a:p>
            <a:pPr algn="ctr"/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이용하여 </a:t>
            </a:r>
            <a:r>
              <a:rPr lang="en-US" altLang="ko-KR" sz="1600" dirty="0" smtClean="0">
                <a:latin typeface="나눔 고딕"/>
                <a:ea typeface="Rix오늘의만화 B" pitchFamily="18" charset="-127"/>
              </a:rPr>
              <a:t> XML</a:t>
            </a:r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을 만들었다</a:t>
            </a:r>
            <a:endParaRPr lang="ko-KR" altLang="en-US" sz="1600" dirty="0">
              <a:latin typeface="나눔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76604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3121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FX (01)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페이지 디자인 및 </a:t>
            </a:r>
            <a:r>
              <a:rPr lang="ko-KR" altLang="en-US" sz="2000" dirty="0" smtClean="0"/>
              <a:t>기능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645" y="1371600"/>
            <a:ext cx="3200065" cy="50654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2705901" y="2402457"/>
            <a:ext cx="1808508" cy="482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latin typeface="나눔 고딕"/>
                <a:ea typeface="Rix오늘의만화 B" pitchFamily="18" charset="-127"/>
              </a:rPr>
              <a:t>지각비</a:t>
            </a:r>
            <a:r>
              <a:rPr lang="ko-KR" altLang="en-US" sz="2000" dirty="0" smtClean="0">
                <a:latin typeface="나눔 고딕"/>
                <a:ea typeface="Rix오늘의만화 B" pitchFamily="18" charset="-127"/>
              </a:rPr>
              <a:t> 계산기</a:t>
            </a:r>
            <a:endParaRPr lang="en-US" altLang="ko-KR" sz="2000" dirty="0">
              <a:latin typeface="나눔 고딕"/>
              <a:ea typeface="Rix오늘의만화 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7063" y="3581149"/>
            <a:ext cx="3866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씬 </a:t>
            </a:r>
            <a:r>
              <a:rPr lang="ko-KR" altLang="en-US" sz="1600" dirty="0" err="1" smtClean="0">
                <a:latin typeface="나눔 고딕"/>
                <a:ea typeface="Rix오늘의만화 B" pitchFamily="18" charset="-127"/>
              </a:rPr>
              <a:t>빌더를</a:t>
            </a:r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 이용하여 레이아웃을 만들어주고 그 레이아웃을 기준 </a:t>
            </a:r>
            <a:r>
              <a:rPr lang="ko-KR" altLang="en-US" sz="1600" dirty="0" err="1" smtClean="0">
                <a:latin typeface="나눔 고딕"/>
                <a:ea typeface="Rix오늘의만화 B" pitchFamily="18" charset="-127"/>
              </a:rPr>
              <a:t>으로</a:t>
            </a:r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 한</a:t>
            </a:r>
            <a:endParaRPr lang="en-US" altLang="ko-KR" sz="1600" dirty="0" smtClean="0">
              <a:latin typeface="나눔 고딕"/>
              <a:ea typeface="Rix오늘의만화 B" pitchFamily="18" charset="-127"/>
            </a:endParaRPr>
          </a:p>
          <a:p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이벤트처리를 자바클래스에 정의해준다</a:t>
            </a:r>
            <a:r>
              <a:rPr lang="en-US" altLang="ko-KR" sz="1600" dirty="0" smtClean="0">
                <a:latin typeface="나눔 고딕"/>
                <a:ea typeface="Rix오늘의만화 B" pitchFamily="18" charset="-127"/>
              </a:rPr>
              <a:t>.</a:t>
            </a:r>
            <a:endParaRPr lang="ko-KR" altLang="en-US" sz="1600" dirty="0">
              <a:latin typeface="나눔 고딕"/>
              <a:ea typeface="Rix오늘의만화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77944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3121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FX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02)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페이지 디자인 및 </a:t>
            </a:r>
            <a:r>
              <a:rPr lang="ko-KR" altLang="en-US" sz="2000" dirty="0" smtClean="0"/>
              <a:t>기능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350" y="2975128"/>
            <a:ext cx="3255675" cy="36384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249" y="1224070"/>
            <a:ext cx="2967778" cy="327702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3118863-F668-4C51-B579-ADBC68A3416E}"/>
              </a:ext>
            </a:extLst>
          </p:cNvPr>
          <p:cNvSpPr/>
          <p:nvPr/>
        </p:nvSpPr>
        <p:spPr>
          <a:xfrm>
            <a:off x="1340155" y="2205204"/>
            <a:ext cx="41532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Rix오늘의만화 B" pitchFamily="18" charset="-127"/>
                <a:ea typeface="Rix오늘의만화 B" pitchFamily="18" charset="-127"/>
              </a:rPr>
              <a:t>비트 </a:t>
            </a:r>
            <a:endParaRPr lang="en-US" altLang="ko-KR" sz="2000" dirty="0">
              <a:latin typeface="Rix오늘의만화 B" pitchFamily="18" charset="-127"/>
              <a:ea typeface="Rix오늘의만화 B" pitchFamily="18" charset="-127"/>
            </a:endParaRPr>
          </a:p>
          <a:p>
            <a:pPr algn="ctr"/>
            <a:r>
              <a:rPr lang="ko-KR" altLang="en-US" sz="2000" dirty="0" err="1">
                <a:latin typeface="Rix오늘의만화 B" pitchFamily="18" charset="-127"/>
                <a:ea typeface="Rix오늘의만화 B" pitchFamily="18" charset="-127"/>
              </a:rPr>
              <a:t>맛스타그램</a:t>
            </a:r>
            <a:endParaRPr lang="en-US" altLang="ko-KR" sz="2000" dirty="0">
              <a:latin typeface="Rix오늘의만화 B" pitchFamily="18" charset="-127"/>
              <a:ea typeface="Rix오늘의만화 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83671" y="3788057"/>
            <a:ext cx="386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Rix오늘의만화 B" pitchFamily="18" charset="-127"/>
                <a:ea typeface="Rix오늘의만화 B" pitchFamily="18" charset="-127"/>
              </a:rPr>
              <a:t>오라클 데이터 베이스를 이용하여 음식 리뷰를 남길 수 있는 게시판을 </a:t>
            </a:r>
            <a:r>
              <a:rPr lang="ko-KR" altLang="en-US" sz="1600" dirty="0" err="1" smtClean="0">
                <a:latin typeface="Rix오늘의만화 B" pitchFamily="18" charset="-127"/>
                <a:ea typeface="Rix오늘의만화 B" pitchFamily="18" charset="-127"/>
              </a:rPr>
              <a:t>만듬</a:t>
            </a:r>
            <a:endParaRPr lang="en-US" altLang="ko-KR" sz="1600" dirty="0" smtClean="0">
              <a:latin typeface="Rix오늘의만화 B" pitchFamily="18" charset="-127"/>
              <a:ea typeface="Rix오늘의만화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5769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3121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FX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03)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페이지 디자인 및 </a:t>
            </a:r>
            <a:r>
              <a:rPr lang="ko-KR" altLang="en-US" sz="2000" dirty="0" smtClean="0"/>
              <a:t>기능</a:t>
            </a:r>
            <a:endParaRPr lang="en-US" altLang="ko-KR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394" y="1521851"/>
            <a:ext cx="4805917" cy="50218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831858" y="3737916"/>
            <a:ext cx="5659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네이버에서 사다리 타는 게임을 찾아 하는 걸 보며</a:t>
            </a:r>
            <a:r>
              <a:rPr lang="en-US" altLang="ko-KR" sz="1600" dirty="0" smtClean="0">
                <a:latin typeface="나눔 고딕"/>
                <a:ea typeface="Rix오늘의만화 B" pitchFamily="18" charset="-127"/>
              </a:rPr>
              <a:t>, </a:t>
            </a:r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나도 만들 수 있지 않을까</a:t>
            </a:r>
            <a:r>
              <a:rPr lang="en-US" altLang="ko-KR" sz="1600" dirty="0" smtClean="0">
                <a:latin typeface="나눔 고딕"/>
                <a:ea typeface="Rix오늘의만화 B" pitchFamily="18" charset="-127"/>
              </a:rPr>
              <a:t> </a:t>
            </a:r>
            <a:r>
              <a:rPr lang="ko-KR" altLang="en-US" sz="1600" dirty="0" smtClean="0">
                <a:latin typeface="나눔 고딕"/>
                <a:ea typeface="Rix오늘의만화 B" pitchFamily="18" charset="-127"/>
              </a:rPr>
              <a:t>싶어 제작해 봤습니다</a:t>
            </a:r>
            <a:r>
              <a:rPr lang="en-US" altLang="ko-KR" sz="1600" dirty="0" smtClean="0">
                <a:latin typeface="나눔 고딕"/>
                <a:ea typeface="Rix오늘의만화 B" pitchFamily="18" charset="-127"/>
              </a:rPr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8205" y="2477797"/>
            <a:ext cx="2666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나눔 고딕"/>
                <a:ea typeface="Rix오늘의만화 B" pitchFamily="18" charset="-127"/>
              </a:rPr>
              <a:t>랜덤 뽑기</a:t>
            </a:r>
            <a:endParaRPr lang="ko-KR" altLang="en-US" sz="2000" dirty="0">
              <a:latin typeface="나눔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340498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하늘, 실외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76336AE4-E745-4367-AAC3-68732C7F12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" t="8385"/>
          <a:stretch/>
        </p:blipFill>
        <p:spPr>
          <a:xfrm>
            <a:off x="1033216" y="0"/>
            <a:ext cx="11158784" cy="6858000"/>
          </a:xfrm>
          <a:prstGeom prst="rect">
            <a:avLst/>
          </a:prstGeom>
        </p:spPr>
      </p:pic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20005604-5343-47FE-845A-CB27E32FFBF8}"/>
              </a:ext>
            </a:extLst>
          </p:cNvPr>
          <p:cNvSpPr/>
          <p:nvPr/>
        </p:nvSpPr>
        <p:spPr>
          <a:xfrm>
            <a:off x="-1" y="-4281713"/>
            <a:ext cx="6531429" cy="1114632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5E1B8AB-1A94-4FA9-8354-50A6DDBDC4DE}"/>
              </a:ext>
            </a:extLst>
          </p:cNvPr>
          <p:cNvSpPr/>
          <p:nvPr/>
        </p:nvSpPr>
        <p:spPr>
          <a:xfrm rot="19800000">
            <a:off x="4227093" y="-1246914"/>
            <a:ext cx="333375" cy="9358442"/>
          </a:xfrm>
          <a:prstGeom prst="rect">
            <a:avLst/>
          </a:prstGeom>
          <a:solidFill>
            <a:srgbClr val="BFA37B"/>
          </a:solidFill>
          <a:ln>
            <a:solidFill>
              <a:srgbClr val="B39F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A17B7-18E5-46C8-883F-56B3BD0FD633}"/>
              </a:ext>
            </a:extLst>
          </p:cNvPr>
          <p:cNvSpPr txBox="1"/>
          <p:nvPr/>
        </p:nvSpPr>
        <p:spPr>
          <a:xfrm>
            <a:off x="1033216" y="1394574"/>
            <a:ext cx="1511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 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848800" y="2238698"/>
            <a:ext cx="23990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간단한 자기 소개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미니 프로젝트 소개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685800" lvl="1" indent="-228600">
              <a:buAutoNum type="arabicPeriod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커플다이어리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685800" lvl="1" indent="-228600">
              <a:buAutoNum type="arabicPeriod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(Android)</a:t>
            </a:r>
          </a:p>
          <a:p>
            <a:pPr marL="685800" lvl="1" indent="-228600">
              <a:buFontTx/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/>
              </a:rPr>
              <a:t>BIT Program (Java FX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나눔고딕" panose="020D0604000000000000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4598662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81924" y="1476375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75301" y="85429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자기 소개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952500" y="2219488"/>
            <a:ext cx="68008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/>
              <a:t>저는 집단지성과 가까운 사람입니다</a:t>
            </a:r>
            <a:r>
              <a:rPr lang="en-US" altLang="ko-KR" sz="1200" dirty="0" smtClean="0"/>
              <a:t>.</a:t>
            </a:r>
          </a:p>
          <a:p>
            <a:pPr algn="just"/>
            <a:r>
              <a:rPr lang="ko-KR" altLang="en-US" sz="1200" dirty="0" smtClean="0"/>
              <a:t>이번 비트 고급반을 이수 중 팀장을 두 번 하였습니다</a:t>
            </a:r>
            <a:r>
              <a:rPr lang="en-US" altLang="ko-KR" sz="1200" dirty="0" smtClean="0"/>
              <a:t>.</a:t>
            </a:r>
          </a:p>
          <a:p>
            <a:pPr algn="just"/>
            <a:r>
              <a:rPr lang="ko-KR" altLang="en-US" sz="1200" dirty="0" smtClean="0"/>
              <a:t>팀장을 하면서 제일 힘든 점은 초기에 프로젝트를 컨셉을 잡고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설계할 때 팀원들의 의견을 조율하는 과정이라고 생각합니다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저는 그 조율 과정을 잘 잡아주고 모든 팀원이 서로 시너지를 내어서 하나의 집단지성을 이룰 수 있게 하는 능력이 있다고 생각합니다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그렇기에 제가 입사를 한다면 하나의 집단지성을 이루어 팀원의 목표를 이룰 </a:t>
            </a:r>
            <a:r>
              <a:rPr lang="ko-KR" altLang="en-US" sz="1200" dirty="0" err="1" smtClean="0"/>
              <a:t>수있도록하겠습니다</a:t>
            </a:r>
            <a:r>
              <a:rPr lang="en-US" altLang="ko-KR" sz="1200" dirty="0" smtClean="0"/>
              <a:t>.</a:t>
            </a:r>
          </a:p>
          <a:p>
            <a:pPr algn="just"/>
            <a:endParaRPr lang="en-US" altLang="ko-KR" sz="12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316" y="1581150"/>
            <a:ext cx="2141421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432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커플다이어리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(JSP)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페이지 디자인 및 기능</a:t>
            </a:r>
            <a:endParaRPr lang="en-US" altLang="ko-KR" sz="20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8" y="1895869"/>
            <a:ext cx="5563860" cy="37143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56" y="1895869"/>
            <a:ext cx="5467930" cy="3714355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1973725" y="5800723"/>
            <a:ext cx="2404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>
              <a:buAutoNum type="arabicPeriod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게시판에 사진이 없기에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메인에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사진이 나오지 않습니다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7490036" y="5800723"/>
            <a:ext cx="3018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ctr">
              <a:buAutoNum type="arabicPeriod" startAt="2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Story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사진 게시판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ctr">
              <a:buAutoNum type="arabicPeriod" startAt="2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 초기 화면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부트스트랩을 사용하여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반응형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웹 디자인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8402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커플다이어리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(JSP)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MVC 2 </a:t>
            </a:r>
            <a:r>
              <a:rPr lang="ko-KR" altLang="en-US" sz="2000" dirty="0" smtClean="0"/>
              <a:t>패턴을 이용한 기본 클래스 구조 설계</a:t>
            </a:r>
            <a:endParaRPr lang="en-US" altLang="ko-KR" sz="2000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08" y="1920118"/>
            <a:ext cx="5563860" cy="38323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93" y="1917277"/>
            <a:ext cx="5466934" cy="3835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1811822" y="5848349"/>
            <a:ext cx="272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ctr">
              <a:buAutoNum type="arabicPeriod" startAt="3"/>
            </a:pPr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Story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사진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업데이트 후 게시판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ctr">
              <a:buAutoNum type="arabicPeriod" startAt="3"/>
            </a:pP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Multipart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사진 업데이트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7289409" y="6010274"/>
            <a:ext cx="3996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ctr">
              <a:buAutoNum type="arabicPeriod" startAt="4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게시판에 사진 업데이트 후 메인 화면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28600" indent="-228600" algn="ctr">
              <a:buAutoNum type="arabicPeriod" startAt="4"/>
            </a:pP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오라클 데이터베이스를 이용하여 사진을 주고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받고한다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 descr="capture(14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2475" y="6511627"/>
            <a:ext cx="5267325" cy="14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618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4341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커플다이어리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(JSP)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1676" y="1136710"/>
            <a:ext cx="11529422" cy="5644449"/>
            <a:chOff x="478529" y="958175"/>
            <a:chExt cx="11713471" cy="5756994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4E39060-E2B6-408B-8304-C0A3B81A972C}"/>
                </a:ext>
              </a:extLst>
            </p:cNvPr>
            <p:cNvSpPr/>
            <p:nvPr/>
          </p:nvSpPr>
          <p:spPr>
            <a:xfrm flipV="1">
              <a:off x="478529" y="6669450"/>
              <a:ext cx="45719" cy="4571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1FD8C58-9011-4793-8777-72A2039CA292}"/>
                </a:ext>
              </a:extLst>
            </p:cNvPr>
            <p:cNvSpPr/>
            <p:nvPr/>
          </p:nvSpPr>
          <p:spPr>
            <a:xfrm flipV="1">
              <a:off x="5879970" y="2147777"/>
              <a:ext cx="45719" cy="45719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F80E62D-0FD7-428F-9226-AF45A935A2D9}"/>
                </a:ext>
              </a:extLst>
            </p:cNvPr>
            <p:cNvSpPr/>
            <p:nvPr/>
          </p:nvSpPr>
          <p:spPr>
            <a:xfrm flipV="1">
              <a:off x="11352730" y="996889"/>
              <a:ext cx="45719" cy="4571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B1CEE323-2538-463C-916E-72CA0E9809F1}"/>
                </a:ext>
              </a:extLst>
            </p:cNvPr>
            <p:cNvSpPr/>
            <p:nvPr/>
          </p:nvSpPr>
          <p:spPr>
            <a:xfrm flipV="1">
              <a:off x="8455334" y="6230939"/>
              <a:ext cx="45719" cy="4571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D8C218C-2743-42A9-A767-8878BA4320E9}"/>
                </a:ext>
              </a:extLst>
            </p:cNvPr>
            <p:cNvSpPr/>
            <p:nvPr/>
          </p:nvSpPr>
          <p:spPr>
            <a:xfrm flipV="1">
              <a:off x="3791680" y="6502569"/>
              <a:ext cx="189739" cy="18973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2A70FA1-C925-4272-8DFE-54A541A57C73}"/>
                </a:ext>
              </a:extLst>
            </p:cNvPr>
            <p:cNvSpPr/>
            <p:nvPr/>
          </p:nvSpPr>
          <p:spPr>
            <a:xfrm flipV="1">
              <a:off x="5980751" y="2289513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546DF33-6795-4DD8-B764-24CD4FCE043E}"/>
                </a:ext>
              </a:extLst>
            </p:cNvPr>
            <p:cNvSpPr/>
            <p:nvPr/>
          </p:nvSpPr>
          <p:spPr>
            <a:xfrm flipV="1">
              <a:off x="7632213" y="6403928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0D69F5E4-A192-471E-9C66-5B70B43A9416}"/>
                </a:ext>
              </a:extLst>
            </p:cNvPr>
            <p:cNvSpPr/>
            <p:nvPr/>
          </p:nvSpPr>
          <p:spPr>
            <a:xfrm flipV="1">
              <a:off x="4157125" y="1822679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9278C1CD-A25B-48D1-94AD-8C04D0B926B1}"/>
                </a:ext>
              </a:extLst>
            </p:cNvPr>
            <p:cNvSpPr/>
            <p:nvPr/>
          </p:nvSpPr>
          <p:spPr>
            <a:xfrm flipV="1">
              <a:off x="5251556" y="1822679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B0DCC866-799B-45DD-A237-467F711281BC}"/>
                </a:ext>
              </a:extLst>
            </p:cNvPr>
            <p:cNvSpPr/>
            <p:nvPr/>
          </p:nvSpPr>
          <p:spPr>
            <a:xfrm flipV="1">
              <a:off x="5338227" y="2287161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01325D4-D70D-45F6-9C3F-ECAA482837AE}"/>
                </a:ext>
              </a:extLst>
            </p:cNvPr>
            <p:cNvSpPr/>
            <p:nvPr/>
          </p:nvSpPr>
          <p:spPr>
            <a:xfrm flipV="1">
              <a:off x="6924042" y="1719946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BF7CF31-C213-4162-9489-DDFBC9C98AF3}"/>
                </a:ext>
              </a:extLst>
            </p:cNvPr>
            <p:cNvSpPr/>
            <p:nvPr/>
          </p:nvSpPr>
          <p:spPr>
            <a:xfrm flipV="1">
              <a:off x="1392278" y="1042608"/>
              <a:ext cx="189739" cy="18973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C5DFAB84-6B8F-40D8-B2ED-BCBA93472D05}"/>
                </a:ext>
              </a:extLst>
            </p:cNvPr>
            <p:cNvSpPr/>
            <p:nvPr/>
          </p:nvSpPr>
          <p:spPr>
            <a:xfrm flipV="1">
              <a:off x="2758800" y="1379293"/>
              <a:ext cx="189739" cy="18973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62553E36-9123-4308-89B6-264CA38EC26E}"/>
                </a:ext>
              </a:extLst>
            </p:cNvPr>
            <p:cNvSpPr/>
            <p:nvPr/>
          </p:nvSpPr>
          <p:spPr>
            <a:xfrm flipV="1">
              <a:off x="5980751" y="2007077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5ACF61E-E9E5-4F39-8207-88E40EABBCB2}"/>
                </a:ext>
              </a:extLst>
            </p:cNvPr>
            <p:cNvSpPr/>
            <p:nvPr/>
          </p:nvSpPr>
          <p:spPr>
            <a:xfrm flipV="1">
              <a:off x="6278879" y="3476799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88BDEEB-22B7-4C82-9FCB-7BB874B2F7D8}"/>
                </a:ext>
              </a:extLst>
            </p:cNvPr>
            <p:cNvSpPr/>
            <p:nvPr/>
          </p:nvSpPr>
          <p:spPr>
            <a:xfrm flipV="1">
              <a:off x="5523551" y="4600934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F57134B-A1B5-4567-99F1-794A35C889F1}"/>
                </a:ext>
              </a:extLst>
            </p:cNvPr>
            <p:cNvSpPr/>
            <p:nvPr/>
          </p:nvSpPr>
          <p:spPr>
            <a:xfrm flipV="1">
              <a:off x="7196524" y="5028865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D119DD5-6C1F-4071-A39B-5F091216E58A}"/>
                </a:ext>
              </a:extLst>
            </p:cNvPr>
            <p:cNvSpPr/>
            <p:nvPr/>
          </p:nvSpPr>
          <p:spPr>
            <a:xfrm flipV="1">
              <a:off x="8112817" y="3233133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C0DA55-23F0-4AA1-B528-FE9E2C4431C3}"/>
                </a:ext>
              </a:extLst>
            </p:cNvPr>
            <p:cNvSpPr/>
            <p:nvPr/>
          </p:nvSpPr>
          <p:spPr>
            <a:xfrm flipV="1">
              <a:off x="7681975" y="2446643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AA7110F-6F93-46AA-A55D-750C7C4478B6}"/>
                </a:ext>
              </a:extLst>
            </p:cNvPr>
            <p:cNvSpPr/>
            <p:nvPr/>
          </p:nvSpPr>
          <p:spPr>
            <a:xfrm flipV="1">
              <a:off x="9027217" y="1982263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8D3E621-35B1-4B36-A5B7-347B783AFC5E}"/>
                </a:ext>
              </a:extLst>
            </p:cNvPr>
            <p:cNvSpPr/>
            <p:nvPr/>
          </p:nvSpPr>
          <p:spPr>
            <a:xfrm flipV="1">
              <a:off x="10121648" y="1982263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EBDD8D8C-0A69-45D0-A663-0705AE503E5F}"/>
                </a:ext>
              </a:extLst>
            </p:cNvPr>
            <p:cNvSpPr/>
            <p:nvPr/>
          </p:nvSpPr>
          <p:spPr>
            <a:xfrm flipV="1">
              <a:off x="10208319" y="2701454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79D0A7A0-5D87-48F2-A5FA-1BB81DBC7ACA}"/>
                </a:ext>
              </a:extLst>
            </p:cNvPr>
            <p:cNvSpPr/>
            <p:nvPr/>
          </p:nvSpPr>
          <p:spPr>
            <a:xfrm flipV="1">
              <a:off x="9530035" y="3258473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B2A022D2-12FC-4EFE-A0FC-662BEDA4630A}"/>
                </a:ext>
              </a:extLst>
            </p:cNvPr>
            <p:cNvSpPr/>
            <p:nvPr/>
          </p:nvSpPr>
          <p:spPr>
            <a:xfrm flipV="1">
              <a:off x="10083359" y="4391199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F579F8E8-5946-4BC4-A652-35B13CA43038}"/>
                </a:ext>
              </a:extLst>
            </p:cNvPr>
            <p:cNvSpPr/>
            <p:nvPr/>
          </p:nvSpPr>
          <p:spPr>
            <a:xfrm flipV="1">
              <a:off x="9328502" y="5333087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F744442-73EC-4018-9FD4-8AD66755C346}"/>
                </a:ext>
              </a:extLst>
            </p:cNvPr>
            <p:cNvSpPr/>
            <p:nvPr/>
          </p:nvSpPr>
          <p:spPr>
            <a:xfrm flipV="1">
              <a:off x="10208319" y="5625114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E422B5E-E926-48BF-A995-1BB74E760750}"/>
                </a:ext>
              </a:extLst>
            </p:cNvPr>
            <p:cNvSpPr/>
            <p:nvPr/>
          </p:nvSpPr>
          <p:spPr>
            <a:xfrm flipV="1">
              <a:off x="10864223" y="5338906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4E760A3-5785-4121-9EB5-E4BFBDBC0737}"/>
                </a:ext>
              </a:extLst>
            </p:cNvPr>
            <p:cNvSpPr/>
            <p:nvPr/>
          </p:nvSpPr>
          <p:spPr>
            <a:xfrm flipV="1">
              <a:off x="11251263" y="3509154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230AA64A-2DFB-41AB-B5C2-266FF76315B4}"/>
                </a:ext>
              </a:extLst>
            </p:cNvPr>
            <p:cNvSpPr/>
            <p:nvPr/>
          </p:nvSpPr>
          <p:spPr>
            <a:xfrm flipV="1">
              <a:off x="8137225" y="4793108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93771CE-E123-44BA-9226-76D5A9975308}"/>
                </a:ext>
              </a:extLst>
            </p:cNvPr>
            <p:cNvSpPr/>
            <p:nvPr/>
          </p:nvSpPr>
          <p:spPr>
            <a:xfrm flipV="1">
              <a:off x="7632213" y="5971021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1B3EDEBE-22AA-46C0-8D8F-6BB21670A34B}"/>
                </a:ext>
              </a:extLst>
            </p:cNvPr>
            <p:cNvSpPr/>
            <p:nvPr/>
          </p:nvSpPr>
          <p:spPr>
            <a:xfrm flipV="1">
              <a:off x="6133976" y="5983968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D0E20822-2C18-4C82-8276-9219369E9317}"/>
                </a:ext>
              </a:extLst>
            </p:cNvPr>
            <p:cNvSpPr/>
            <p:nvPr/>
          </p:nvSpPr>
          <p:spPr>
            <a:xfrm flipV="1">
              <a:off x="6257628" y="5139906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E6364876-D10F-4623-A862-103A4C157225}"/>
                </a:ext>
              </a:extLst>
            </p:cNvPr>
            <p:cNvSpPr/>
            <p:nvPr/>
          </p:nvSpPr>
          <p:spPr>
            <a:xfrm flipV="1">
              <a:off x="4185244" y="5700600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8C37185-E7F9-401C-8F8B-6D49825DB7DE}"/>
                </a:ext>
              </a:extLst>
            </p:cNvPr>
            <p:cNvSpPr/>
            <p:nvPr/>
          </p:nvSpPr>
          <p:spPr>
            <a:xfrm flipV="1">
              <a:off x="2296478" y="5593358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1B7EAD7-16B3-4599-ADA8-DDC99B18ABAB}"/>
                </a:ext>
              </a:extLst>
            </p:cNvPr>
            <p:cNvSpPr/>
            <p:nvPr/>
          </p:nvSpPr>
          <p:spPr>
            <a:xfrm flipV="1">
              <a:off x="1408787" y="2780070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AC266023-7C51-483D-9A08-E067DAB7337B}"/>
                </a:ext>
              </a:extLst>
            </p:cNvPr>
            <p:cNvSpPr/>
            <p:nvPr/>
          </p:nvSpPr>
          <p:spPr>
            <a:xfrm flipV="1">
              <a:off x="3242725" y="2536404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F68B8053-B2DD-45F1-AB8F-52A0F6008FC0}"/>
                </a:ext>
              </a:extLst>
            </p:cNvPr>
            <p:cNvSpPr/>
            <p:nvPr/>
          </p:nvSpPr>
          <p:spPr>
            <a:xfrm flipV="1">
              <a:off x="2811883" y="1749914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A0AAE0E-3476-4DA3-A22B-FAD4921E44AA}"/>
                </a:ext>
              </a:extLst>
            </p:cNvPr>
            <p:cNvSpPr/>
            <p:nvPr/>
          </p:nvSpPr>
          <p:spPr>
            <a:xfrm flipV="1">
              <a:off x="5338227" y="2004725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C5921B91-25DA-478A-B06D-73D80156DA76}"/>
                </a:ext>
              </a:extLst>
            </p:cNvPr>
            <p:cNvSpPr/>
            <p:nvPr/>
          </p:nvSpPr>
          <p:spPr>
            <a:xfrm flipV="1">
              <a:off x="4659943" y="2561744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D70CB17F-FBAD-4C32-8889-3F33441FBEC1}"/>
                </a:ext>
              </a:extLst>
            </p:cNvPr>
            <p:cNvSpPr/>
            <p:nvPr/>
          </p:nvSpPr>
          <p:spPr>
            <a:xfrm flipV="1">
              <a:off x="5213267" y="3694470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D577FB7-0935-4FB8-A86D-F04D652054DA}"/>
                </a:ext>
              </a:extLst>
            </p:cNvPr>
            <p:cNvSpPr/>
            <p:nvPr/>
          </p:nvSpPr>
          <p:spPr>
            <a:xfrm flipV="1">
              <a:off x="11204928" y="2207114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17723DB5-6D4C-4AD6-A9D7-84CB01A6D850}"/>
                </a:ext>
              </a:extLst>
            </p:cNvPr>
            <p:cNvSpPr/>
            <p:nvPr/>
          </p:nvSpPr>
          <p:spPr>
            <a:xfrm flipV="1">
              <a:off x="785821" y="5662577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ABFF64C5-D27E-45AA-B938-30F0BD48545A}"/>
                </a:ext>
              </a:extLst>
            </p:cNvPr>
            <p:cNvSpPr/>
            <p:nvPr/>
          </p:nvSpPr>
          <p:spPr>
            <a:xfrm flipV="1">
              <a:off x="797975" y="2640423"/>
              <a:ext cx="189739" cy="18973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8B52FA3F-9546-45A7-A752-96E9DCC1437A}"/>
                </a:ext>
              </a:extLst>
            </p:cNvPr>
            <p:cNvSpPr/>
            <p:nvPr/>
          </p:nvSpPr>
          <p:spPr>
            <a:xfrm flipV="1">
              <a:off x="606530" y="5306032"/>
              <a:ext cx="189739" cy="18973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DA4474D6-5718-4D43-A533-95F04DE044A2}"/>
                </a:ext>
              </a:extLst>
            </p:cNvPr>
            <p:cNvSpPr/>
            <p:nvPr/>
          </p:nvSpPr>
          <p:spPr>
            <a:xfrm flipV="1">
              <a:off x="10151176" y="1280169"/>
              <a:ext cx="45719" cy="4571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9C59678C-A3D8-473F-A77A-B0AE4D69AD24}"/>
                </a:ext>
              </a:extLst>
            </p:cNvPr>
            <p:cNvSpPr/>
            <p:nvPr/>
          </p:nvSpPr>
          <p:spPr>
            <a:xfrm flipV="1">
              <a:off x="11482136" y="3431080"/>
              <a:ext cx="45719" cy="4571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3FC72B88-4778-4B60-84D2-5CAFDD48DB34}"/>
                </a:ext>
              </a:extLst>
            </p:cNvPr>
            <p:cNvSpPr/>
            <p:nvPr/>
          </p:nvSpPr>
          <p:spPr>
            <a:xfrm flipV="1">
              <a:off x="8559085" y="1921301"/>
              <a:ext cx="189739" cy="18973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71F4316B-4948-4AF3-8D26-88422C7C158F}"/>
                </a:ext>
              </a:extLst>
            </p:cNvPr>
            <p:cNvSpPr/>
            <p:nvPr/>
          </p:nvSpPr>
          <p:spPr>
            <a:xfrm flipV="1">
              <a:off x="11432985" y="4603369"/>
              <a:ext cx="189739" cy="189739"/>
            </a:xfrm>
            <a:prstGeom prst="ellipse">
              <a:avLst/>
            </a:prstGeom>
            <a:solidFill>
              <a:srgbClr val="F9F9F9"/>
            </a:solidFill>
            <a:ln>
              <a:noFill/>
            </a:ln>
            <a:effectLst>
              <a:outerShdw blurRad="177800" algn="ctr" rotWithShape="0">
                <a:srgbClr val="F9F9F9">
                  <a:alpha val="78000"/>
                </a:srgbClr>
              </a:outerShdw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함초롬돋움"/>
                <a:ea typeface="함초롬돋움" panose="020B0604000101010101" pitchFamily="50" charset="-127"/>
                <a:cs typeface="Times New Roman"/>
              </a:endParaRPr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D87C2824-BA52-4C17-A2E7-32F9F531B318}"/>
                </a:ext>
              </a:extLst>
            </p:cNvPr>
            <p:cNvSpPr/>
            <p:nvPr/>
          </p:nvSpPr>
          <p:spPr>
            <a:xfrm flipV="1">
              <a:off x="4370161" y="4399175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C5FA4701-9EFE-4F47-8151-1ABA32A27855}"/>
                </a:ext>
              </a:extLst>
            </p:cNvPr>
            <p:cNvSpPr/>
            <p:nvPr/>
          </p:nvSpPr>
          <p:spPr>
            <a:xfrm flipV="1">
              <a:off x="1598506" y="4514944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07E37440-3F2E-48FF-97F4-E387A37643F2}"/>
                </a:ext>
              </a:extLst>
            </p:cNvPr>
            <p:cNvSpPr/>
            <p:nvPr/>
          </p:nvSpPr>
          <p:spPr>
            <a:xfrm flipV="1">
              <a:off x="653459" y="3904205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B4D859DC-01AE-4731-B452-F13D2CF52BC9}"/>
                </a:ext>
              </a:extLst>
            </p:cNvPr>
            <p:cNvSpPr/>
            <p:nvPr/>
          </p:nvSpPr>
          <p:spPr>
            <a:xfrm flipV="1">
              <a:off x="3267133" y="4096379"/>
              <a:ext cx="67817" cy="67817"/>
            </a:xfrm>
            <a:prstGeom prst="ellipse">
              <a:avLst/>
            </a:prstGeom>
            <a:solidFill>
              <a:schemeClr val="bg1">
                <a:alpha val="8000"/>
              </a:schemeClr>
            </a:solidFill>
            <a:ln>
              <a:noFill/>
            </a:ln>
            <a:effectLst>
              <a:outerShdw blurRad="977900" sx="123000" sy="123000" algn="ctr" rotWithShape="0">
                <a:schemeClr val="bg1">
                  <a:alpha val="5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2E69EAF-71EC-4D99-8C74-6E9ECD0B79DB}"/>
                </a:ext>
              </a:extLst>
            </p:cNvPr>
            <p:cNvSpPr txBox="1"/>
            <p:nvPr/>
          </p:nvSpPr>
          <p:spPr>
            <a:xfrm>
              <a:off x="9150631" y="3471875"/>
              <a:ext cx="962123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442F53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-</a:t>
              </a:r>
              <a:r>
                <a:rPr lang="en-US" altLang="ko-KR" sz="2000" dirty="0" smtClean="0">
                  <a:solidFill>
                    <a:srgbClr val="442F53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1</a:t>
              </a:r>
              <a:r>
                <a:rPr lang="ko-KR" altLang="en-US" sz="2000" baseline="30000" dirty="0" smtClean="0">
                  <a:solidFill>
                    <a:srgbClr val="442F53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주차</a:t>
              </a:r>
              <a:r>
                <a:rPr lang="en-US" altLang="ko-KR" sz="2000" dirty="0" smtClean="0">
                  <a:solidFill>
                    <a:srgbClr val="442F53"/>
                  </a:solidFill>
                  <a:latin typeface="DX경필명조B" panose="02010606000101010101" pitchFamily="2" charset="-127"/>
                  <a:ea typeface="DX경필명조B" panose="02010606000101010101" pitchFamily="2" charset="-127"/>
                </a:rPr>
                <a:t>-</a:t>
              </a:r>
              <a:endParaRPr lang="ko-KR" altLang="en-US" sz="2000" dirty="0">
                <a:solidFill>
                  <a:srgbClr val="442F53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0F344283-99D0-4B30-B2A1-E136A8927F62}"/>
                </a:ext>
              </a:extLst>
            </p:cNvPr>
            <p:cNvSpPr/>
            <p:nvPr/>
          </p:nvSpPr>
          <p:spPr>
            <a:xfrm>
              <a:off x="805787" y="1973668"/>
              <a:ext cx="1756945" cy="11815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37893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X경필명조B" charset="-127"/>
                  <a:ea typeface="DX경필명조B" charset="-127"/>
                </a:rPr>
                <a:t>Sign.</a:t>
              </a:r>
              <a:r>
                <a:rPr lang="en-US" altLang="ko-KR" noProof="0" dirty="0" smtClean="0">
                  <a:solidFill>
                    <a:schemeClr val="tx1"/>
                  </a:solidFill>
                  <a:latin typeface="DX경필명조B" charset="-127"/>
                  <a:ea typeface="DX경필명조B" charset="-127"/>
                </a:rPr>
                <a:t>jsp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DX경필명조B" charset="-127"/>
                  <a:ea typeface="DX경필명조B" charset="-127"/>
                </a:rPr>
                <a:t>Login.jsp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X경필명조B" charset="-127"/>
                <a:ea typeface="DX경필명조B" charset="-127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0F344283-99D0-4B30-B2A1-E136A8927F62}"/>
                </a:ext>
              </a:extLst>
            </p:cNvPr>
            <p:cNvSpPr/>
            <p:nvPr/>
          </p:nvSpPr>
          <p:spPr>
            <a:xfrm>
              <a:off x="3407773" y="1973668"/>
              <a:ext cx="1756945" cy="11815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37893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err="1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signFront</a:t>
              </a:r>
              <a:endParaRPr lang="en-US" altLang="ko-KR" dirty="0" smtClean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Controller.java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0F344283-99D0-4B30-B2A1-E136A8927F62}"/>
                </a:ext>
              </a:extLst>
            </p:cNvPr>
            <p:cNvSpPr/>
            <p:nvPr/>
          </p:nvSpPr>
          <p:spPr>
            <a:xfrm>
              <a:off x="5948122" y="1557228"/>
              <a:ext cx="3485584" cy="22362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37893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signCommand.java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signBooleanCommand.java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signListcommand.java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signMypageCommand.java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signUserModifyCommand.java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signWriteCommand.java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0F344283-99D0-4B30-B2A1-E136A8927F62}"/>
                </a:ext>
              </a:extLst>
            </p:cNvPr>
            <p:cNvSpPr/>
            <p:nvPr/>
          </p:nvSpPr>
          <p:spPr>
            <a:xfrm>
              <a:off x="5893834" y="4581013"/>
              <a:ext cx="3639465" cy="17066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37893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Bcommand.java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BcontentCommand.java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BDeleteCommand,java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BListCommand.java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BModifyCommand.java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noProof="0" dirty="0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BwriteCommand.java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F344283-99D0-4B30-B2A1-E136A8927F62}"/>
                </a:ext>
              </a:extLst>
            </p:cNvPr>
            <p:cNvSpPr/>
            <p:nvPr/>
          </p:nvSpPr>
          <p:spPr>
            <a:xfrm>
              <a:off x="3422110" y="5006529"/>
              <a:ext cx="1756945" cy="118157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A37893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Bfront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Controller.java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0F344283-99D0-4B30-B2A1-E136A8927F62}"/>
                </a:ext>
              </a:extLst>
            </p:cNvPr>
            <p:cNvSpPr/>
            <p:nvPr/>
          </p:nvSpPr>
          <p:spPr>
            <a:xfrm>
              <a:off x="832947" y="5006529"/>
              <a:ext cx="1756945" cy="11815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37893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List.jsp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F344283-99D0-4B30-B2A1-E136A8927F62}"/>
                </a:ext>
              </a:extLst>
            </p:cNvPr>
            <p:cNvSpPr/>
            <p:nvPr/>
          </p:nvSpPr>
          <p:spPr>
            <a:xfrm>
              <a:off x="10701195" y="3393521"/>
              <a:ext cx="1366126" cy="118157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A37893"/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noProof="0" dirty="0" smtClean="0">
                  <a:solidFill>
                    <a:schemeClr val="tx1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Data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3244757" y="1367063"/>
              <a:ext cx="2272420" cy="479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FF00"/>
                  </a:solidFill>
                </a:rPr>
                <a:t>Controller(</a:t>
              </a:r>
              <a:r>
                <a:rPr lang="en-US" altLang="ko-KR" b="1" dirty="0" err="1" smtClean="0">
                  <a:solidFill>
                    <a:srgbClr val="FFFF00"/>
                  </a:solidFill>
                </a:rPr>
                <a:t>servlet</a:t>
              </a:r>
              <a:r>
                <a:rPr lang="en-US" altLang="ko-KR" b="1" dirty="0" smtClean="0">
                  <a:solidFill>
                    <a:srgbClr val="FFFF00"/>
                  </a:solidFill>
                </a:rPr>
                <a:t>)</a:t>
              </a:r>
              <a:endParaRPr lang="ko-KR" altLang="en-US" b="1" dirty="0">
                <a:solidFill>
                  <a:srgbClr val="FFFF00"/>
                </a:solidFill>
              </a:endParaRPr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3212248" y="4567827"/>
              <a:ext cx="2272420" cy="479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FF00"/>
                  </a:solidFill>
                </a:rPr>
                <a:t>Controller(</a:t>
              </a:r>
              <a:r>
                <a:rPr lang="en-US" altLang="ko-KR" b="1" dirty="0" err="1" smtClean="0">
                  <a:solidFill>
                    <a:srgbClr val="FFFF00"/>
                  </a:solidFill>
                </a:rPr>
                <a:t>servlet</a:t>
              </a:r>
              <a:r>
                <a:rPr lang="en-US" altLang="ko-KR" dirty="0" smtClean="0">
                  <a:solidFill>
                    <a:srgbClr val="FFFF00"/>
                  </a:solidFill>
                </a:rPr>
                <a:t>)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6571197" y="4054485"/>
              <a:ext cx="2272420" cy="479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FF00"/>
                  </a:solidFill>
                </a:rPr>
                <a:t>Command(java</a:t>
              </a:r>
              <a:r>
                <a:rPr lang="en-US" altLang="ko-KR" dirty="0" smtClean="0">
                  <a:solidFill>
                    <a:srgbClr val="FFFF00"/>
                  </a:solidFill>
                </a:rPr>
                <a:t>)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29" name="직사각형 128"/>
            <p:cNvSpPr/>
            <p:nvPr/>
          </p:nvSpPr>
          <p:spPr>
            <a:xfrm>
              <a:off x="6571197" y="958175"/>
              <a:ext cx="2272420" cy="47983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FF00"/>
                  </a:solidFill>
                </a:rPr>
                <a:t>Command(java</a:t>
              </a:r>
              <a:r>
                <a:rPr lang="en-US" altLang="ko-KR" dirty="0" smtClean="0">
                  <a:solidFill>
                    <a:srgbClr val="FFFF00"/>
                  </a:solidFill>
                </a:rPr>
                <a:t>)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2798620" y="3470565"/>
              <a:ext cx="921326" cy="872837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view</a:t>
              </a:r>
              <a:endParaRPr lang="ko-KR" altLang="en-US" dirty="0"/>
            </a:p>
          </p:txBody>
        </p:sp>
        <p:sp>
          <p:nvSpPr>
            <p:cNvPr id="131" name="타원 130"/>
            <p:cNvSpPr/>
            <p:nvPr/>
          </p:nvSpPr>
          <p:spPr>
            <a:xfrm>
              <a:off x="3823857" y="3470565"/>
              <a:ext cx="921326" cy="872837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view</a:t>
              </a:r>
              <a:endParaRPr lang="ko-KR" altLang="en-US" dirty="0"/>
            </a:p>
          </p:txBody>
        </p:sp>
        <p:sp>
          <p:nvSpPr>
            <p:cNvPr id="132" name="타원 131"/>
            <p:cNvSpPr/>
            <p:nvPr/>
          </p:nvSpPr>
          <p:spPr>
            <a:xfrm>
              <a:off x="4835239" y="3470565"/>
              <a:ext cx="921326" cy="872837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view</a:t>
              </a:r>
              <a:endParaRPr lang="ko-KR" altLang="en-US" dirty="0"/>
            </a:p>
          </p:txBody>
        </p:sp>
        <p:cxnSp>
          <p:nvCxnSpPr>
            <p:cNvPr id="133" name="직선 화살표 연결선 132"/>
            <p:cNvCxnSpPr/>
            <p:nvPr/>
          </p:nvCxnSpPr>
          <p:spPr>
            <a:xfrm flipH="1">
              <a:off x="3484420" y="3255818"/>
              <a:ext cx="138545" cy="166254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화살표 연결선 133"/>
            <p:cNvCxnSpPr/>
            <p:nvPr/>
          </p:nvCxnSpPr>
          <p:spPr>
            <a:xfrm>
              <a:off x="4280535" y="3244215"/>
              <a:ext cx="523" cy="164003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/>
            <p:nvPr/>
          </p:nvCxnSpPr>
          <p:spPr>
            <a:xfrm>
              <a:off x="4998720" y="3234690"/>
              <a:ext cx="123825" cy="17526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화살표 연결선 135"/>
            <p:cNvCxnSpPr/>
            <p:nvPr/>
          </p:nvCxnSpPr>
          <p:spPr>
            <a:xfrm flipH="1" flipV="1">
              <a:off x="3427270" y="4432241"/>
              <a:ext cx="138545" cy="166254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/>
            <p:nvPr/>
          </p:nvCxnSpPr>
          <p:spPr>
            <a:xfrm flipV="1">
              <a:off x="4301490" y="4420638"/>
              <a:ext cx="523" cy="164003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/>
            <p:nvPr/>
          </p:nvCxnSpPr>
          <p:spPr>
            <a:xfrm flipV="1">
              <a:off x="5008245" y="4407303"/>
              <a:ext cx="123825" cy="17526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오른쪽 화살표 138"/>
            <p:cNvSpPr/>
            <p:nvPr/>
          </p:nvSpPr>
          <p:spPr>
            <a:xfrm>
              <a:off x="2701636" y="5243945"/>
              <a:ext cx="623455" cy="484909"/>
            </a:xfrm>
            <a:prstGeom prst="rightArrow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오른쪽 화살표 139"/>
            <p:cNvSpPr/>
            <p:nvPr/>
          </p:nvSpPr>
          <p:spPr>
            <a:xfrm>
              <a:off x="5257801" y="5243945"/>
              <a:ext cx="623455" cy="484909"/>
            </a:xfrm>
            <a:prstGeom prst="rightArrow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오른쪽 화살표 140"/>
            <p:cNvSpPr/>
            <p:nvPr/>
          </p:nvSpPr>
          <p:spPr>
            <a:xfrm>
              <a:off x="2701636" y="2313709"/>
              <a:ext cx="623455" cy="484909"/>
            </a:xfrm>
            <a:prstGeom prst="rightArrow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오른쪽 화살표 141"/>
            <p:cNvSpPr/>
            <p:nvPr/>
          </p:nvSpPr>
          <p:spPr>
            <a:xfrm>
              <a:off x="5257801" y="2313709"/>
              <a:ext cx="623455" cy="484909"/>
            </a:xfrm>
            <a:prstGeom prst="rightArrow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10418618" y="2895599"/>
              <a:ext cx="1632319" cy="343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FF00"/>
                  </a:solidFill>
                </a:rPr>
                <a:t>DTO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9906003" y="1898074"/>
              <a:ext cx="921326" cy="872837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DAO</a:t>
              </a:r>
              <a:endParaRPr lang="ko-KR" altLang="en-US" sz="1600" dirty="0"/>
            </a:p>
          </p:txBody>
        </p:sp>
        <p:sp>
          <p:nvSpPr>
            <p:cNvPr id="145" name="직사각형 144"/>
            <p:cNvSpPr/>
            <p:nvPr/>
          </p:nvSpPr>
          <p:spPr>
            <a:xfrm>
              <a:off x="10559681" y="4835235"/>
              <a:ext cx="1632319" cy="343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FFFF00"/>
                  </a:solidFill>
                </a:rPr>
                <a:t>DTO</a:t>
              </a:r>
              <a:endParaRPr lang="ko-KR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9906003" y="5146965"/>
              <a:ext cx="921326" cy="872837"/>
            </a:xfrm>
            <a:prstGeom prst="ellipse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DAO</a:t>
              </a:r>
              <a:endParaRPr lang="ko-KR" altLang="en-US" sz="1600" dirty="0"/>
            </a:p>
          </p:txBody>
        </p:sp>
        <p:cxnSp>
          <p:nvCxnSpPr>
            <p:cNvPr id="147" name="직선 화살표 연결선 146"/>
            <p:cNvCxnSpPr/>
            <p:nvPr/>
          </p:nvCxnSpPr>
          <p:spPr>
            <a:xfrm>
              <a:off x="9642763" y="5479473"/>
              <a:ext cx="221679" cy="48494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/>
            <p:nvPr/>
          </p:nvCxnSpPr>
          <p:spPr>
            <a:xfrm>
              <a:off x="10875817" y="2583872"/>
              <a:ext cx="187037" cy="173182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/>
            <p:cNvCxnSpPr/>
            <p:nvPr/>
          </p:nvCxnSpPr>
          <p:spPr>
            <a:xfrm flipV="1">
              <a:off x="9573491" y="2313712"/>
              <a:ext cx="221679" cy="76197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/>
            <p:nvPr/>
          </p:nvCxnSpPr>
          <p:spPr>
            <a:xfrm flipV="1">
              <a:off x="10903528" y="5250873"/>
              <a:ext cx="207817" cy="173186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/>
              <a:t>MVC 2 </a:t>
            </a:r>
            <a:r>
              <a:rPr lang="ko-KR" altLang="en-US" sz="2000" dirty="0" smtClean="0"/>
              <a:t>패턴을 이용한 기본 클래스 구조 설계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801045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3921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(Android)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시연</a:t>
            </a:r>
            <a:endParaRPr lang="en-US" altLang="ko-KR" sz="2000" dirty="0" smtClean="0"/>
          </a:p>
        </p:txBody>
      </p:sp>
      <p:pic>
        <p:nvPicPr>
          <p:cNvPr id="5" name="이번">
            <a:hlinkClick r:id="" action="ppaction://media"/>
            <a:extLst>
              <a:ext uri="{FF2B5EF4-FFF2-40B4-BE49-F238E27FC236}">
                <a16:creationId xmlns:a16="http://schemas.microsoft.com/office/drawing/2014/main" id="{A699DCD1-2A95-487B-BE78-498913996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3271" y="1323975"/>
            <a:ext cx="3948406" cy="5003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971547" y="19148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기본 설정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242933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3921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(Android)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시연</a:t>
            </a:r>
            <a:endParaRPr lang="en-US" altLang="ko-KR" sz="2000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971547" y="19148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/>
              <a:t>흔들기</a:t>
            </a:r>
            <a:endParaRPr lang="en-US" altLang="ko-KR" sz="2000" dirty="0" smtClean="0"/>
          </a:p>
        </p:txBody>
      </p:sp>
      <p:pic>
        <p:nvPicPr>
          <p:cNvPr id="7" name="일번">
            <a:hlinkClick r:id="" action="ppaction://media"/>
            <a:extLst>
              <a:ext uri="{FF2B5EF4-FFF2-40B4-BE49-F238E27FC236}">
                <a16:creationId xmlns:a16="http://schemas.microsoft.com/office/drawing/2014/main" id="{345F0F56-C604-4CFB-9001-E31CF8A676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1944" y="1324340"/>
            <a:ext cx="3948406" cy="508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43540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C442D658-439E-4A11-B1A1-0232A7D92FFF}"/>
              </a:ext>
            </a:extLst>
          </p:cNvPr>
          <p:cNvCxnSpPr/>
          <p:nvPr/>
        </p:nvCxnSpPr>
        <p:spPr>
          <a:xfrm>
            <a:off x="971547" y="1136710"/>
            <a:ext cx="102281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9D07A1AC-A687-41E3-BC20-9EA6704D2299}"/>
              </a:ext>
            </a:extLst>
          </p:cNvPr>
          <p:cNvSpPr txBox="1"/>
          <p:nvPr/>
        </p:nvSpPr>
        <p:spPr>
          <a:xfrm>
            <a:off x="864924" y="514629"/>
            <a:ext cx="3937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앱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(Android)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514B7B6-9AA9-4B89-9A4F-18AABF679D23}"/>
              </a:ext>
            </a:extLst>
          </p:cNvPr>
          <p:cNvSpPr txBox="1"/>
          <p:nvPr/>
        </p:nvSpPr>
        <p:spPr>
          <a:xfrm>
            <a:off x="6539395" y="733760"/>
            <a:ext cx="549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페이지 디자인 및 기능</a:t>
            </a: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DA2A72-AC23-4831-A8CE-4A0F038B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98" y="1476375"/>
            <a:ext cx="2337321" cy="3905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E28C67-4597-452C-BEF1-493C2D271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98" y="1476375"/>
            <a:ext cx="2337321" cy="3905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2956041" y="5697040"/>
            <a:ext cx="1393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초기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리스트</a:t>
            </a:r>
            <a:endParaRPr lang="en-US" altLang="ko-KR" sz="12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BF8A5-AE86-454D-A0FD-DB9E9B7AB976}"/>
              </a:ext>
            </a:extLst>
          </p:cNvPr>
          <p:cNvSpPr txBox="1"/>
          <p:nvPr/>
        </p:nvSpPr>
        <p:spPr>
          <a:xfrm>
            <a:off x="7252558" y="5721289"/>
            <a:ext cx="1326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 </a:t>
            </a:r>
            <a:r>
              <a:rPr lang="ko-KR" altLang="en-US" sz="1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알람</a:t>
            </a:r>
            <a:r>
              <a:rPr lang="ko-KR" altLang="en-US" sz="1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설정 창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93348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421</Words>
  <Application>Microsoft Office PowerPoint</Application>
  <PresentationFormat>와이드스크린</PresentationFormat>
  <Paragraphs>116</Paragraphs>
  <Slides>16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DX경필명조B</vt:lpstr>
      <vt:lpstr>HY엽서L</vt:lpstr>
      <vt:lpstr>Rix오늘의만화 B</vt:lpstr>
      <vt:lpstr>나눔 고딕</vt:lpstr>
      <vt:lpstr>나눔고딕</vt:lpstr>
      <vt:lpstr>나눔고딕 ExtraBold</vt:lpstr>
      <vt:lpstr>맑은 고딕</vt:lpstr>
      <vt:lpstr>배달의민족 한나는 열한살</vt:lpstr>
      <vt:lpstr>함초롬돋움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kjw</cp:lastModifiedBy>
  <cp:revision>87</cp:revision>
  <dcterms:created xsi:type="dcterms:W3CDTF">2015-11-03T22:28:24Z</dcterms:created>
  <dcterms:modified xsi:type="dcterms:W3CDTF">2018-11-13T15:48:44Z</dcterms:modified>
</cp:coreProperties>
</file>